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385" r:id="rId3"/>
    <p:sldId id="386" r:id="rId4"/>
    <p:sldId id="387" r:id="rId5"/>
    <p:sldId id="388" r:id="rId6"/>
    <p:sldId id="389" r:id="rId7"/>
    <p:sldId id="262" r:id="rId8"/>
    <p:sldId id="391" r:id="rId9"/>
    <p:sldId id="278" r:id="rId10"/>
    <p:sldId id="395" r:id="rId11"/>
    <p:sldId id="293" r:id="rId12"/>
    <p:sldId id="392" r:id="rId13"/>
    <p:sldId id="398" r:id="rId14"/>
    <p:sldId id="397" r:id="rId15"/>
    <p:sldId id="402" r:id="rId16"/>
    <p:sldId id="403" r:id="rId17"/>
    <p:sldId id="399" r:id="rId18"/>
    <p:sldId id="404" r:id="rId19"/>
    <p:sldId id="405" r:id="rId20"/>
    <p:sldId id="302" r:id="rId21"/>
    <p:sldId id="303" r:id="rId22"/>
    <p:sldId id="304" r:id="rId23"/>
    <p:sldId id="400" r:id="rId24"/>
    <p:sldId id="406" r:id="rId25"/>
    <p:sldId id="407" r:id="rId26"/>
    <p:sldId id="408" r:id="rId27"/>
    <p:sldId id="409" r:id="rId28"/>
    <p:sldId id="410" r:id="rId29"/>
    <p:sldId id="401" r:id="rId30"/>
    <p:sldId id="314" r:id="rId31"/>
    <p:sldId id="31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5694"/>
  </p:normalViewPr>
  <p:slideViewPr>
    <p:cSldViewPr snapToGrid="0" snapToObjects="1" showGuides="1">
      <p:cViewPr varScale="1">
        <p:scale>
          <a:sx n="94" d="100"/>
          <a:sy n="94" d="100"/>
        </p:scale>
        <p:origin x="224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016C3-07B7-E646-BDF8-601D593DABDD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FCB65-0403-DF48-8B76-16F9C771B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7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F39EC9-731C-0742-9A24-C81E6B3C54D6}" type="slidenum">
              <a:rPr lang="en-US"/>
              <a:pPr eaLnBrk="1" hangingPunct="1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22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D3A295-AD58-4742-A65F-17EF3E5472C5}" type="slidenum">
              <a:rPr lang="en-US"/>
              <a:pPr eaLnBrk="1" hangingPunct="1"/>
              <a:t>8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12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E574CD-0756-D440-B839-798A5CED8F3C}" type="slidenum">
              <a:rPr lang="en-US"/>
              <a:pPr eaLnBrk="1" hangingPunct="1"/>
              <a:t>11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62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E574CD-0756-D440-B839-798A5CED8F3C}" type="slidenum">
              <a:rPr lang="en-US"/>
              <a:pPr eaLnBrk="1" hangingPunct="1"/>
              <a:t>12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69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352FE37-B31F-6340-AC1F-21FE1B8B14A5}" type="slidenum">
              <a:rPr lang="en-US"/>
              <a:pPr eaLnBrk="1" hangingPunct="1"/>
              <a:t>20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9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Nothofagus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15D3C-C239-AC4F-A6D8-A740D4294C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9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101F-0DEA-5745-813F-A23323782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EAD5D-A529-074E-997B-6A4DEB120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105E6-35F1-7646-8415-2BD989526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E3ABA-8B9D-9748-9ECF-A3C19FB2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2046-18A9-D64A-9EB4-71465A7D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1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74F7-2B44-FC47-886A-5E30C618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891B4-DE43-8246-A0CB-BCDC5D112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22605-FE9B-DC4D-B2EB-7033F4AE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C98A-A11E-F84C-9677-697292EC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7C2CB-D472-7548-B4CC-942561E3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0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9A0821-7EFB-BB40-9ECB-40A5CA9FE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E3B9F6-6549-5248-A50E-4DE3434FE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21570-B109-9540-B09B-F3BA29C2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E2225-1775-D647-AE5E-DA5923D0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270D1-EC10-9841-8F64-D70C85D1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97E1DC-20A4-1C4A-BFFC-57F4F5C50B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7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55A5-53FE-7548-A5C0-4F1F5DCD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7247-A2D1-FA40-96BE-27E723E1B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E4312-14FA-A440-B73E-39DFA895A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93FF-EF1B-F640-A8F2-7AEBB5D6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C5699-92EF-E345-A3F3-62C3658D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1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CC38-382C-D840-BD8E-57C7D97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3FE3E-F4C4-1745-868B-D2EAAED63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F5E7B-E378-4545-B25C-242942AE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5DFE7-2264-C64B-A7B6-B6A145B09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701FE-43D3-424C-B13E-C73A3218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6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439B-729C-7A44-88B4-53C7FF2EE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813EC-BFD0-A34D-BB49-6019086CB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5046-C318-754D-8C0D-15E42055F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320FA-486B-0A48-A7E7-4157F19C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8E087-AA8C-5142-9CE3-A16921B3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BCE7A-4A6E-9346-85D3-15BC9D62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4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28251-DFFC-2640-98B0-CA6CC79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4760E-E467-C34E-9B9E-AF76E3E0E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0A500-E156-B142-B2CF-82133BDB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C6873-7999-6C47-8B7E-5E5F67A98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36231-AFF3-6F4C-B0FB-D4959F90F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541E4-5483-A644-A557-EBB811A34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CA05D-049B-974A-A386-3B5BF24B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20E57-A358-0744-81D1-26796796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9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28D7-8EB2-5E40-BD21-42CC977F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DDFE1-0CC6-6C4B-A090-B2E0B4623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F8D22-88E4-A040-9986-955E96C9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B343D-5F16-5D47-93E5-D933F4D8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52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4B04EA-211E-DA4C-978C-95B09AEB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8DE1E-D283-FD4C-9F0B-4B2988E4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CD4C4-9002-9E44-BF86-5B048EDD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3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F5A1-D12D-7346-84D7-B4CE8E6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C90D-693C-7847-80B8-B6D99533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D3E31-6AF5-0343-A728-7C084EA76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BBF3E-8EA4-B54A-B7F8-DBCB6C82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1715F-41BD-3549-AD98-443914D6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38948-410C-DA44-A579-39015265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20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16A7-C409-8046-8929-DB2537EC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22960-9B4D-3D4D-A10B-63B64EC3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AE967-AFE7-9C40-9CA7-16DB527FC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13F28-D089-614D-B43F-51305CA5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5F9B0-5014-894A-A2E5-413FCDBE9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BB3F5-665C-284E-8036-B6A42BBA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8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FDFB3-436E-384F-888C-1A3E6B52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1328C-3BF3-CF45-85D4-B72BF427B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184AB-7D05-1E49-8C08-380555BC3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7777D-81B7-764B-B946-95D725D8816C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9678B-2376-4446-8A1C-BD8B60974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A9BBA-E063-EA42-9693-86D0C2A53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75DE2-4D9D-CE46-9735-8EBE3070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5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jpe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5B3C-1AA2-B549-A051-7DD27F8CF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516" y="1122363"/>
            <a:ext cx="3681484" cy="3285864"/>
          </a:xfrm>
        </p:spPr>
        <p:txBody>
          <a:bodyPr>
            <a:normAutofit fontScale="90000"/>
          </a:bodyPr>
          <a:lstStyle/>
          <a:p>
            <a:r>
              <a:rPr lang="en-US" dirty="0"/>
              <a:t>Terrestrial ecosystem carbon budgets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E6D76-5EC5-5547-8771-E3A96A75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4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8E66E-1CE3-0C44-A204-DEB8004E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26" y="660400"/>
            <a:ext cx="6680200" cy="553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07281-0100-9142-BACB-FD4737C33A75}"/>
              </a:ext>
            </a:extLst>
          </p:cNvPr>
          <p:cNvSpPr txBox="1"/>
          <p:nvPr/>
        </p:nvSpPr>
        <p:spPr>
          <a:xfrm>
            <a:off x="7739269" y="2186608"/>
            <a:ext cx="38227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Microbes break down easy stuff before moving to more </a:t>
            </a:r>
            <a:r>
              <a:rPr lang="en-US" sz="3200" dirty="0">
                <a:solidFill>
                  <a:srgbClr val="7030A0"/>
                </a:solidFill>
              </a:rPr>
              <a:t>recalcitrant</a:t>
            </a:r>
            <a:r>
              <a:rPr lang="en-US" sz="3200" dirty="0"/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373861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4"/>
          <p:cNvSpPr txBox="1">
            <a:spLocks noChangeArrowheads="1"/>
          </p:cNvSpPr>
          <p:nvPr/>
        </p:nvSpPr>
        <p:spPr bwMode="auto">
          <a:xfrm>
            <a:off x="6754504" y="627074"/>
            <a:ext cx="43138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dirty="0">
                <a:solidFill>
                  <a:srgbClr val="7030A0"/>
                </a:solidFill>
              </a:rPr>
              <a:t>The rate of decomposition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257800" y="2819401"/>
          <a:ext cx="510540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SPW 8.0 Graph" r:id="rId4" imgW="5610600" imgH="4260960" progId="SigmaPlotGraphicObject.9">
                  <p:embed/>
                </p:oleObj>
              </mc:Choice>
              <mc:Fallback>
                <p:oleObj name="SPW 8.0 Graph" r:id="rId4" imgW="5610600" imgH="4260960" progId="SigmaPlotGraphicObject.9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411" r="5789"/>
                      <a:stretch>
                        <a:fillRect/>
                      </a:stretch>
                    </p:blipFill>
                    <p:spPr bwMode="auto">
                      <a:xfrm>
                        <a:off x="5257800" y="2819401"/>
                        <a:ext cx="5105400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6" descr="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1"/>
            <a:ext cx="37338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30D62-E5CC-A64F-9CEB-F8509C9F5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70" y="3265712"/>
            <a:ext cx="3556604" cy="23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4"/>
          <p:cNvSpPr txBox="1">
            <a:spLocks noChangeArrowheads="1"/>
          </p:cNvSpPr>
          <p:nvPr/>
        </p:nvSpPr>
        <p:spPr bwMode="auto">
          <a:xfrm>
            <a:off x="6754504" y="627074"/>
            <a:ext cx="43138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dirty="0">
                <a:solidFill>
                  <a:srgbClr val="7030A0"/>
                </a:solidFill>
              </a:rPr>
              <a:t>The rate of decomposition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257800" y="2819401"/>
          <a:ext cx="510540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SPW 8.0 Graph" r:id="rId4" imgW="5610600" imgH="4260960" progId="SigmaPlotGraphicObject.9">
                  <p:embed/>
                </p:oleObj>
              </mc:Choice>
              <mc:Fallback>
                <p:oleObj name="SPW 8.0 Graph" r:id="rId4" imgW="5610600" imgH="4260960" progId="SigmaPlotGraphicObject.9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411" r="5789"/>
                      <a:stretch>
                        <a:fillRect/>
                      </a:stretch>
                    </p:blipFill>
                    <p:spPr bwMode="auto">
                      <a:xfrm>
                        <a:off x="5257800" y="2819401"/>
                        <a:ext cx="5105400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6" descr="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1"/>
            <a:ext cx="37338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927C41-2648-974F-A49C-ACF6FDCE0953}"/>
              </a:ext>
            </a:extLst>
          </p:cNvPr>
          <p:cNvCxnSpPr>
            <a:cxnSpLocks/>
          </p:cNvCxnSpPr>
          <p:nvPr/>
        </p:nvCxnSpPr>
        <p:spPr>
          <a:xfrm flipH="1">
            <a:off x="7779224" y="4148919"/>
            <a:ext cx="382137" cy="85980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D46BB6-E120-054D-A6F6-54DFEC03D58F}"/>
              </a:ext>
            </a:extLst>
          </p:cNvPr>
          <p:cNvSpPr txBox="1"/>
          <p:nvPr/>
        </p:nvSpPr>
        <p:spPr>
          <a:xfrm>
            <a:off x="6987654" y="3714406"/>
            <a:ext cx="306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Slope = decomposition rate (K)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EFB956-2689-7442-8ECD-D2A785F01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70" y="3265712"/>
            <a:ext cx="3556604" cy="23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6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44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EAE4-69B4-5E4A-BED9-5F103CB3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CC359-9D73-924F-804E-EEA66B9D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48"/>
          <a:stretch/>
        </p:blipFill>
        <p:spPr bwMode="auto">
          <a:xfrm>
            <a:off x="399875" y="2656686"/>
            <a:ext cx="5157878" cy="306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DA054-5F67-6D49-9994-16CA13AA55BA}"/>
              </a:ext>
            </a:extLst>
          </p:cNvPr>
          <p:cNvSpPr txBox="1"/>
          <p:nvPr/>
        </p:nvSpPr>
        <p:spPr>
          <a:xfrm>
            <a:off x="10361422" y="6488668"/>
            <a:ext cx="227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 2008</a:t>
            </a:r>
          </a:p>
        </p:txBody>
      </p:sp>
    </p:spTree>
    <p:extLst>
      <p:ext uri="{BB962C8B-B14F-4D97-AF65-F5344CB8AC3E}">
        <p14:creationId xmlns:p14="http://schemas.microsoft.com/office/powerpoint/2010/main" val="181007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EAE4-69B4-5E4A-BED9-5F103CB3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CC359-9D73-924F-804E-EEA66B9D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48"/>
          <a:stretch/>
        </p:blipFill>
        <p:spPr bwMode="auto">
          <a:xfrm>
            <a:off x="399875" y="2656686"/>
            <a:ext cx="5157878" cy="306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436E09-A69F-274F-9007-1E899E27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6" y="1450710"/>
            <a:ext cx="4162961" cy="487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DA054-5F67-6D49-9994-16CA13AA55BA}"/>
              </a:ext>
            </a:extLst>
          </p:cNvPr>
          <p:cNvSpPr txBox="1"/>
          <p:nvPr/>
        </p:nvSpPr>
        <p:spPr>
          <a:xfrm>
            <a:off x="10361422" y="6488668"/>
            <a:ext cx="227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 2008</a:t>
            </a:r>
          </a:p>
        </p:txBody>
      </p:sp>
    </p:spTree>
    <p:extLst>
      <p:ext uri="{BB962C8B-B14F-4D97-AF65-F5344CB8AC3E}">
        <p14:creationId xmlns:p14="http://schemas.microsoft.com/office/powerpoint/2010/main" val="770327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9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745E-DA21-D44C-A176-AB6DB7B0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organisms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89F1-77CB-504E-A853-4FED641CC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Breakdown organic material</a:t>
            </a:r>
          </a:p>
          <a:p>
            <a:pPr lvl="1"/>
            <a:r>
              <a:rPr lang="en-US" sz="2800" dirty="0"/>
              <a:t>Releases mineral nutrients</a:t>
            </a:r>
          </a:p>
          <a:p>
            <a:pPr lvl="1"/>
            <a:r>
              <a:rPr lang="en-US" sz="2800" dirty="0"/>
              <a:t>Stabilizes soil structure</a:t>
            </a:r>
          </a:p>
          <a:p>
            <a:pPr lvl="1"/>
            <a:r>
              <a:rPr lang="en-US" sz="2800" dirty="0"/>
              <a:t>Forms humus</a:t>
            </a:r>
          </a:p>
          <a:p>
            <a:r>
              <a:rPr lang="en-US" sz="3200" dirty="0"/>
              <a:t>Inorganic transformations</a:t>
            </a:r>
          </a:p>
          <a:p>
            <a:pPr lvl="1"/>
            <a:r>
              <a:rPr lang="en-US" sz="2800" dirty="0"/>
              <a:t>Transforms N, P, S into plant available forms</a:t>
            </a:r>
          </a:p>
          <a:p>
            <a:r>
              <a:rPr lang="en-US" sz="3200" dirty="0"/>
              <a:t>Nitrogen fixation</a:t>
            </a:r>
          </a:p>
          <a:p>
            <a:pPr lvl="1"/>
            <a:r>
              <a:rPr lang="en-US" sz="2800" dirty="0"/>
              <a:t>Fix N</a:t>
            </a:r>
            <a:r>
              <a:rPr lang="en-US" sz="2800" baseline="-25000" dirty="0"/>
              <a:t>2</a:t>
            </a:r>
            <a:r>
              <a:rPr lang="en-US" sz="2800" dirty="0"/>
              <a:t> from atmosphere</a:t>
            </a:r>
          </a:p>
        </p:txBody>
      </p:sp>
      <p:pic>
        <p:nvPicPr>
          <p:cNvPr id="4" name="Picture 1" descr="IMG_4794.jpg">
            <a:extLst>
              <a:ext uri="{FF2B5EF4-FFF2-40B4-BE49-F238E27FC236}">
                <a16:creationId xmlns:a16="http://schemas.microsoft.com/office/drawing/2014/main" id="{BE87BF57-2FF2-424B-8BB6-5BB23E214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82" y="228600"/>
            <a:ext cx="3200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96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D229-2086-564F-B947-274769B1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Microbial community characteristics determine litter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846A-C2A6-4D4A-A917-25E413AF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2270" cy="4351338"/>
          </a:xfrm>
        </p:spPr>
        <p:txBody>
          <a:bodyPr/>
          <a:lstStyle/>
          <a:p>
            <a:r>
              <a:rPr lang="en-US" dirty="0"/>
              <a:t>Community composition</a:t>
            </a:r>
          </a:p>
          <a:p>
            <a:pPr lvl="1"/>
            <a:r>
              <a:rPr lang="en-US" dirty="0"/>
              <a:t>Who’s there</a:t>
            </a:r>
          </a:p>
          <a:p>
            <a:r>
              <a:rPr lang="en-US" dirty="0"/>
              <a:t>Enzyme activity – speed breakdown</a:t>
            </a:r>
          </a:p>
          <a:p>
            <a:r>
              <a:rPr lang="en-US" dirty="0"/>
              <a:t>Most processes are mediated by enzymes secreted</a:t>
            </a:r>
          </a:p>
        </p:txBody>
      </p:sp>
      <p:pic>
        <p:nvPicPr>
          <p:cNvPr id="4" name="Picture 6" descr="actinomycte">
            <a:extLst>
              <a:ext uri="{FF2B5EF4-FFF2-40B4-BE49-F238E27FC236}">
                <a16:creationId xmlns:a16="http://schemas.microsoft.com/office/drawing/2014/main" id="{7AFC1599-03B7-2842-92ED-B4E9E9C4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13" y="1690688"/>
            <a:ext cx="2590800" cy="175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mushroom-1">
            <a:extLst>
              <a:ext uri="{FF2B5EF4-FFF2-40B4-BE49-F238E27FC236}">
                <a16:creationId xmlns:a16="http://schemas.microsoft.com/office/drawing/2014/main" id="{D1689F14-A4E0-DD41-AAB5-48381643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958" y="5414240"/>
            <a:ext cx="1108941" cy="105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ematode">
            <a:extLst>
              <a:ext uri="{FF2B5EF4-FFF2-40B4-BE49-F238E27FC236}">
                <a16:creationId xmlns:a16="http://schemas.microsoft.com/office/drawing/2014/main" id="{C7218AFD-844C-794A-BD83-F27C99F2B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320" y="3868233"/>
            <a:ext cx="1479406" cy="9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orabatid mite">
            <a:extLst>
              <a:ext uri="{FF2B5EF4-FFF2-40B4-BE49-F238E27FC236}">
                <a16:creationId xmlns:a16="http://schemas.microsoft.com/office/drawing/2014/main" id="{ECA7E300-E28B-1D4C-A32A-842CFA4A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16" y="3976254"/>
            <a:ext cx="1104034" cy="82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pseudomonas">
            <a:extLst>
              <a:ext uri="{FF2B5EF4-FFF2-40B4-BE49-F238E27FC236}">
                <a16:creationId xmlns:a16="http://schemas.microsoft.com/office/drawing/2014/main" id="{1A8601CD-62BF-0F41-A700-EF0CCA16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44" y="5342658"/>
            <a:ext cx="1766455" cy="13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45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332F6-C97F-BA44-A0B6-AC02FB3E0BD2}"/>
              </a:ext>
            </a:extLst>
          </p:cNvPr>
          <p:cNvSpPr/>
          <p:nvPr/>
        </p:nvSpPr>
        <p:spPr>
          <a:xfrm>
            <a:off x="209225" y="5950424"/>
            <a:ext cx="2888817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2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1981200" y="152401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="1"/>
              <a:t>Extra-cellular enzymes in soils involved in C and N transformations:</a:t>
            </a:r>
          </a:p>
        </p:txBody>
      </p:sp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1524000" y="1143001"/>
            <a:ext cx="5562600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/>
              <a:t>Enzymes involved in C transformations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glucosidase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(1</a:t>
            </a:r>
            <a:r>
              <a:rPr lang="en-US" baseline="30000"/>
              <a:t>st</a:t>
            </a:r>
            <a:r>
              <a:rPr lang="en-US"/>
              <a:t> step in cellulose degradation)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cellulase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(cellulose to glucose)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phenol oxidase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(phenolic breakdown)</a:t>
            </a:r>
          </a:p>
          <a:p>
            <a:pPr eaLnBrk="1" hangingPunct="1">
              <a:spcBef>
                <a:spcPct val="50000"/>
              </a:spcBef>
            </a:pPr>
            <a:endParaRPr lang="en-US"/>
          </a:p>
          <a:p>
            <a:pPr eaLnBrk="1" hangingPunct="1">
              <a:spcBef>
                <a:spcPct val="50000"/>
              </a:spcBef>
            </a:pPr>
            <a:r>
              <a:rPr lang="en-US" sz="2000" b="1"/>
              <a:t>Enzymes involved in N transformations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protease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(proteins to polypeptides to amino acids)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urease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(urea to ammonia)</a:t>
            </a:r>
          </a:p>
        </p:txBody>
      </p:sp>
      <p:sp>
        <p:nvSpPr>
          <p:cNvPr id="31748" name="AutoShape 6"/>
          <p:cNvSpPr>
            <a:spLocks noChangeArrowheads="1"/>
          </p:cNvSpPr>
          <p:nvPr/>
        </p:nvSpPr>
        <p:spPr bwMode="auto">
          <a:xfrm>
            <a:off x="5791201" y="16764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AutoShape 7"/>
          <p:cNvSpPr>
            <a:spLocks noChangeArrowheads="1"/>
          </p:cNvSpPr>
          <p:nvPr/>
        </p:nvSpPr>
        <p:spPr bwMode="auto">
          <a:xfrm>
            <a:off x="5791201" y="25146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AutoShape 8"/>
          <p:cNvSpPr>
            <a:spLocks noChangeArrowheads="1"/>
          </p:cNvSpPr>
          <p:nvPr/>
        </p:nvSpPr>
        <p:spPr bwMode="auto">
          <a:xfrm>
            <a:off x="5791201" y="32766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AutoShape 9"/>
          <p:cNvSpPr>
            <a:spLocks noChangeArrowheads="1"/>
          </p:cNvSpPr>
          <p:nvPr/>
        </p:nvSpPr>
        <p:spPr bwMode="auto">
          <a:xfrm>
            <a:off x="5715001" y="50292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10"/>
          <p:cNvSpPr>
            <a:spLocks noChangeArrowheads="1"/>
          </p:cNvSpPr>
          <p:nvPr/>
        </p:nvSpPr>
        <p:spPr bwMode="auto">
          <a:xfrm>
            <a:off x="5715001" y="58674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Text Box 11"/>
          <p:cNvSpPr txBox="1">
            <a:spLocks noChangeArrowheads="1"/>
          </p:cNvSpPr>
          <p:nvPr/>
        </p:nvSpPr>
        <p:spPr bwMode="auto">
          <a:xfrm>
            <a:off x="7315200" y="49530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Nearly all microorganisms</a:t>
            </a:r>
          </a:p>
        </p:txBody>
      </p:sp>
      <p:sp>
        <p:nvSpPr>
          <p:cNvPr id="31754" name="Text Box 12"/>
          <p:cNvSpPr txBox="1">
            <a:spLocks noChangeArrowheads="1"/>
          </p:cNvSpPr>
          <p:nvPr/>
        </p:nvSpPr>
        <p:spPr bwMode="auto">
          <a:xfrm>
            <a:off x="7315200" y="57912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Microorganisms &amp; plants</a:t>
            </a:r>
          </a:p>
        </p:txBody>
      </p:sp>
      <p:sp>
        <p:nvSpPr>
          <p:cNvPr id="31755" name="Text Box 13"/>
          <p:cNvSpPr txBox="1">
            <a:spLocks noChangeArrowheads="1"/>
          </p:cNvSpPr>
          <p:nvPr/>
        </p:nvSpPr>
        <p:spPr bwMode="auto">
          <a:xfrm>
            <a:off x="7315200" y="160020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Microorganisms &amp; plants (especially fungi &amp; yeast)</a:t>
            </a:r>
          </a:p>
        </p:txBody>
      </p:sp>
      <p:sp>
        <p:nvSpPr>
          <p:cNvPr id="31756" name="Text Box 14"/>
          <p:cNvSpPr txBox="1">
            <a:spLocks noChangeArrowheads="1"/>
          </p:cNvSpPr>
          <p:nvPr/>
        </p:nvSpPr>
        <p:spPr bwMode="auto">
          <a:xfrm>
            <a:off x="7391400" y="243840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Primarily fungi, some actinomycetes</a:t>
            </a:r>
          </a:p>
        </p:txBody>
      </p:sp>
      <p:sp>
        <p:nvSpPr>
          <p:cNvPr id="31757" name="Text Box 15"/>
          <p:cNvSpPr txBox="1">
            <a:spLocks noChangeArrowheads="1"/>
          </p:cNvSpPr>
          <p:nvPr/>
        </p:nvSpPr>
        <p:spPr bwMode="auto">
          <a:xfrm>
            <a:off x="7391400" y="32004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Primarily fungi</a:t>
            </a:r>
          </a:p>
        </p:txBody>
      </p:sp>
    </p:spTree>
    <p:extLst>
      <p:ext uri="{BB962C8B-B14F-4D97-AF65-F5344CB8AC3E}">
        <p14:creationId xmlns:p14="http://schemas.microsoft.com/office/powerpoint/2010/main" val="104378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25192" y="6488668"/>
            <a:ext cx="176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Wagg et al. 2014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301C3-1BD4-0D42-BDC1-BFD054D5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085850"/>
            <a:ext cx="706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2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6269"/>
          <a:stretch/>
        </p:blipFill>
        <p:spPr>
          <a:xfrm>
            <a:off x="3231868" y="0"/>
            <a:ext cx="580678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15952" y="1548160"/>
            <a:ext cx="5184137" cy="165253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D997D-76AC-2A4F-9920-20FEA4C4EDC8}"/>
              </a:ext>
            </a:extLst>
          </p:cNvPr>
          <p:cNvSpPr txBox="1"/>
          <p:nvPr/>
        </p:nvSpPr>
        <p:spPr>
          <a:xfrm>
            <a:off x="10425192" y="6488668"/>
            <a:ext cx="176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Wagg et al. 2014</a:t>
            </a:r>
          </a:p>
        </p:txBody>
      </p:sp>
    </p:spTree>
    <p:extLst>
      <p:ext uri="{BB962C8B-B14F-4D97-AF65-F5344CB8AC3E}">
        <p14:creationId xmlns:p14="http://schemas.microsoft.com/office/powerpoint/2010/main" val="25452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997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08C-2A18-9644-A234-32614250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Litter quality varies with plant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A8BCC-8B7A-384D-B32E-D53DC25D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5" y="1690688"/>
            <a:ext cx="8559186" cy="495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6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08C-2A18-9644-A234-32614250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Litter quality varies with plant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A8BCC-8B7A-384D-B32E-D53DC25D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5" y="1690688"/>
            <a:ext cx="8559186" cy="4957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543E8-F935-924B-8032-3A24EB6EF8BA}"/>
              </a:ext>
            </a:extLst>
          </p:cNvPr>
          <p:cNvSpPr txBox="1"/>
          <p:nvPr/>
        </p:nvSpPr>
        <p:spPr>
          <a:xfrm>
            <a:off x="9171296" y="2893325"/>
            <a:ext cx="2502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Why don’t all decompose fast?</a:t>
            </a:r>
          </a:p>
        </p:txBody>
      </p:sp>
    </p:spTree>
    <p:extLst>
      <p:ext uri="{BB962C8B-B14F-4D97-AF65-F5344CB8AC3E}">
        <p14:creationId xmlns:p14="http://schemas.microsoft.com/office/powerpoint/2010/main" val="1251631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049A-23DF-2940-9E69-6A2444F6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Leaves decompose faster than branches</a:t>
            </a:r>
          </a:p>
        </p:txBody>
      </p:sp>
      <p:pic>
        <p:nvPicPr>
          <p:cNvPr id="3" name="Picture 2" descr="DecompLeavesBranches.png">
            <a:extLst>
              <a:ext uri="{FF2B5EF4-FFF2-40B4-BE49-F238E27FC236}">
                <a16:creationId xmlns:a16="http://schemas.microsoft.com/office/drawing/2014/main" id="{6C31E44F-924B-5146-96A5-D0F97FA27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52" y="1419939"/>
            <a:ext cx="59182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7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E4C-B5B9-2C4E-8B27-C59D3B80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nutrient litter decomposes faster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D4203-41C5-374A-80E7-4A68CB71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643" y="1690688"/>
            <a:ext cx="5446713" cy="49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6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E4C-B5B9-2C4E-8B27-C59D3B80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nutrient litter decomposes faster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CC8A38-956A-F648-B363-096A5B357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319" y="2699961"/>
            <a:ext cx="3921567" cy="273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8C42FAC-2634-A747-B1D0-DF4D92F79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8" y="2612187"/>
            <a:ext cx="4489175" cy="293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54942FE-F1EC-3144-95C1-313D24C8D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879" y="6488668"/>
            <a:ext cx="209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/>
              <a:t>Silver &amp; Miya 2001 </a:t>
            </a:r>
          </a:p>
        </p:txBody>
      </p:sp>
      <p:pic>
        <p:nvPicPr>
          <p:cNvPr id="7" name="Picture 5" descr="http://www.ars.usda.gov/images/docs/7647_7841/2005-X-PlantRoot.jpg">
            <a:extLst>
              <a:ext uri="{FF2B5EF4-FFF2-40B4-BE49-F238E27FC236}">
                <a16:creationId xmlns:a16="http://schemas.microsoft.com/office/drawing/2014/main" id="{B2A15DFC-4FD2-B546-BABB-43530446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80" y="2959831"/>
            <a:ext cx="3324639" cy="221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618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6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7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8235" y="162121"/>
            <a:ext cx="442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90"/>
                </a:solidFill>
              </a:rPr>
              <a:t>Home Field Advantage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844688"/>
            <a:ext cx="9247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90"/>
                </a:solidFill>
              </a:rPr>
              <a:t>Do microbes decompose substrates that they’ve</a:t>
            </a:r>
          </a:p>
          <a:p>
            <a:r>
              <a:rPr lang="en-US" sz="3600" dirty="0">
                <a:solidFill>
                  <a:srgbClr val="000090"/>
                </a:solidFill>
              </a:rPr>
              <a:t>“seen” before better than naïve substrates?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57" y="2155438"/>
            <a:ext cx="5930900" cy="4533900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071652" y="649128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Austin et al. 2014</a:t>
            </a:r>
          </a:p>
        </p:txBody>
      </p:sp>
    </p:spTree>
    <p:extLst>
      <p:ext uri="{BB962C8B-B14F-4D97-AF65-F5344CB8AC3E}">
        <p14:creationId xmlns:p14="http://schemas.microsoft.com/office/powerpoint/2010/main" val="187027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16212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6600"/>
                </a:solidFill>
              </a:rPr>
              <a:t>Why is the ground brown?</a:t>
            </a:r>
          </a:p>
        </p:txBody>
      </p:sp>
      <p:pic>
        <p:nvPicPr>
          <p:cNvPr id="3" name="Picture 2" descr="Soil_food_webUSDA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1" y="904876"/>
            <a:ext cx="7439025" cy="595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DCEADA-27D1-7149-A4D8-27451B84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41" y="4246374"/>
            <a:ext cx="2706859" cy="18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A925B-EFB5-7046-BE19-734434902271}"/>
              </a:ext>
            </a:extLst>
          </p:cNvPr>
          <p:cNvSpPr/>
          <p:nvPr/>
        </p:nvSpPr>
        <p:spPr>
          <a:xfrm>
            <a:off x="831850" y="3654899"/>
            <a:ext cx="1420032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55AAB-5C07-D240-B12D-806808ABC5A0}"/>
              </a:ext>
            </a:extLst>
          </p:cNvPr>
          <p:cNvSpPr txBox="1"/>
          <p:nvPr/>
        </p:nvSpPr>
        <p:spPr>
          <a:xfrm>
            <a:off x="272955" y="2921935"/>
            <a:ext cx="11041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Net ecosystem production (total flux of C into ecosystem;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81294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A925B-EFB5-7046-BE19-734434902271}"/>
              </a:ext>
            </a:extLst>
          </p:cNvPr>
          <p:cNvSpPr/>
          <p:nvPr/>
        </p:nvSpPr>
        <p:spPr>
          <a:xfrm>
            <a:off x="7205354" y="3654899"/>
            <a:ext cx="2989524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55AAB-5C07-D240-B12D-806808ABC5A0}"/>
              </a:ext>
            </a:extLst>
          </p:cNvPr>
          <p:cNvSpPr txBox="1"/>
          <p:nvPr/>
        </p:nvSpPr>
        <p:spPr>
          <a:xfrm>
            <a:off x="1149249" y="2874496"/>
            <a:ext cx="1087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Heterotrophic respiration (C flux out from heterotrophs;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134816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7696200" y="2133600"/>
            <a:ext cx="1295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b="2100"/>
          <a:stretch/>
        </p:blipFill>
        <p:spPr bwMode="auto">
          <a:xfrm>
            <a:off x="1925638" y="34926"/>
            <a:ext cx="8132762" cy="667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25638" y="235693"/>
            <a:ext cx="8132762" cy="890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90305" y="230076"/>
            <a:ext cx="741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What stands out about this table?</a:t>
            </a:r>
          </a:p>
        </p:txBody>
      </p:sp>
    </p:spTree>
    <p:extLst>
      <p:ext uri="{BB962C8B-B14F-4D97-AF65-F5344CB8AC3E}">
        <p14:creationId xmlns:p14="http://schemas.microsoft.com/office/powerpoint/2010/main" val="162859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2"/>
          <p:cNvSpPr txBox="1">
            <a:spLocks noChangeArrowheads="1"/>
          </p:cNvSpPr>
          <p:nvPr/>
        </p:nvSpPr>
        <p:spPr bwMode="auto">
          <a:xfrm>
            <a:off x="7620000" y="914401"/>
            <a:ext cx="3505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5400"/>
              <a:t>Detritus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3201"/>
            <a:ext cx="868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http://farm4.static.flickr.com/3101/3196750483_39cf7f702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-152400"/>
            <a:ext cx="49911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02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914400"/>
          </a:xfrm>
        </p:spPr>
        <p:txBody>
          <a:bodyPr/>
          <a:lstStyle/>
          <a:p>
            <a:r>
              <a:rPr lang="en-US" sz="3600" b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Decomposition of Organic Matter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1425" y="3840164"/>
            <a:ext cx="10873410" cy="282354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3200" b="1" dirty="0">
                <a:latin typeface="Arial" charset="0"/>
                <a:cs typeface="Arial" charset="0"/>
              </a:rPr>
              <a:t>Decomposition results from:</a:t>
            </a:r>
          </a:p>
          <a:p>
            <a:pPr marL="457200" indent="-457200">
              <a:buFontTx/>
              <a:buAutoNum type="arabicPeriod"/>
            </a:pPr>
            <a:r>
              <a:rPr lang="en-US" sz="3200" b="1" dirty="0">
                <a:solidFill>
                  <a:srgbClr val="7030A0"/>
                </a:solidFill>
                <a:latin typeface="Arial" charset="0"/>
                <a:cs typeface="Arial" charset="0"/>
              </a:rPr>
              <a:t>Leaching</a:t>
            </a:r>
            <a:r>
              <a:rPr lang="en-US" sz="3200" b="1" dirty="0">
                <a:latin typeface="Arial" charset="0"/>
                <a:cs typeface="Arial" charset="0"/>
              </a:rPr>
              <a:t> – compounds out of detritus</a:t>
            </a:r>
          </a:p>
          <a:p>
            <a:pPr marL="457200" indent="-457200">
              <a:buFontTx/>
              <a:buAutoNum type="arabicPeriod"/>
            </a:pPr>
            <a:r>
              <a:rPr lang="en-US" sz="3200" b="1" dirty="0">
                <a:solidFill>
                  <a:srgbClr val="7030A0"/>
                </a:solidFill>
                <a:latin typeface="Arial" charset="0"/>
                <a:cs typeface="Arial" charset="0"/>
              </a:rPr>
              <a:t>Fragmentation</a:t>
            </a:r>
            <a:r>
              <a:rPr lang="en-US" sz="3200" b="1" dirty="0">
                <a:latin typeface="Arial" charset="0"/>
                <a:cs typeface="Arial" charset="0"/>
              </a:rPr>
              <a:t> – breakdown of protective coating</a:t>
            </a:r>
          </a:p>
          <a:p>
            <a:pPr marL="457200" indent="-457200">
              <a:buFontTx/>
              <a:buAutoNum type="arabicPeriod"/>
            </a:pPr>
            <a:r>
              <a:rPr lang="en-US" sz="3200" b="1" dirty="0">
                <a:solidFill>
                  <a:srgbClr val="7030A0"/>
                </a:solidFill>
                <a:latin typeface="Arial" charset="0"/>
                <a:cs typeface="Arial" charset="0"/>
              </a:rPr>
              <a:t>Chemical alteration </a:t>
            </a:r>
            <a:r>
              <a:rPr lang="en-US" sz="3200" b="1" dirty="0">
                <a:latin typeface="Arial" charset="0"/>
                <a:cs typeface="Arial" charset="0"/>
              </a:rPr>
              <a:t>of OM by bacterial and fungal enzymes</a:t>
            </a:r>
          </a:p>
        </p:txBody>
      </p:sp>
      <p:pic>
        <p:nvPicPr>
          <p:cNvPr id="29700" name="Picture 5" descr="Douglas-fir0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2133601"/>
            <a:ext cx="2628900" cy="1711325"/>
          </a:xfrm>
        </p:spPr>
      </p:pic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1828800" y="762000"/>
            <a:ext cx="86868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2400" b="1" dirty="0"/>
              <a:t>Decomposition is a process that includes many different biochemical reactions that lead to loss of organic material as CO2 and the release of mineral nutrients and water</a:t>
            </a:r>
          </a:p>
          <a:p>
            <a:pPr eaLnBrk="1" hangingPunct="1">
              <a:spcBef>
                <a:spcPct val="50000"/>
              </a:spcBef>
            </a:pPr>
            <a:endParaRPr lang="en-US" sz="2400" b="1" dirty="0"/>
          </a:p>
        </p:txBody>
      </p:sp>
      <p:pic>
        <p:nvPicPr>
          <p:cNvPr id="29702" name="Picture 7" descr="hyphae around clay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1"/>
          <a:stretch>
            <a:fillRect/>
          </a:stretch>
        </p:blipFill>
        <p:spPr>
          <a:xfrm>
            <a:off x="3124200" y="2133601"/>
            <a:ext cx="2916238" cy="1706563"/>
          </a:xfrm>
        </p:spPr>
      </p:pic>
    </p:spTree>
    <p:extLst>
      <p:ext uri="{BB962C8B-B14F-4D97-AF65-F5344CB8AC3E}">
        <p14:creationId xmlns:p14="http://schemas.microsoft.com/office/powerpoint/2010/main" val="4169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09600"/>
            <a:ext cx="77343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4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448</Words>
  <Application>Microsoft Macintosh PowerPoint</Application>
  <PresentationFormat>Widescreen</PresentationFormat>
  <Paragraphs>102</Paragraphs>
  <Slides>31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Calibri</vt:lpstr>
      <vt:lpstr>Calibri Light</vt:lpstr>
      <vt:lpstr>Office Theme</vt:lpstr>
      <vt:lpstr>SPW 8.0 Graph</vt:lpstr>
      <vt:lpstr>Terrestrial ecosystem carbon budgets</vt:lpstr>
      <vt:lpstr>PowerPoint Presentation</vt:lpstr>
      <vt:lpstr>NEP = GPP – (Rplant + Rheterotroph)</vt:lpstr>
      <vt:lpstr>NEP = GPP – (Rplant + Rheterotroph)</vt:lpstr>
      <vt:lpstr>NEP = GPP – (Rplant + Rheterotroph)</vt:lpstr>
      <vt:lpstr>PowerPoint Presentation</vt:lpstr>
      <vt:lpstr>PowerPoint Presentation</vt:lpstr>
      <vt:lpstr>Decomposition of Organic Matter</vt:lpstr>
      <vt:lpstr>PowerPoint Presentation</vt:lpstr>
      <vt:lpstr>PowerPoint Presentation</vt:lpstr>
      <vt:lpstr>PowerPoint Presentation</vt:lpstr>
      <vt:lpstr>PowerPoint Presentation</vt:lpstr>
      <vt:lpstr>Major controls of decomposition</vt:lpstr>
      <vt:lpstr>Major controls of decomposition</vt:lpstr>
      <vt:lpstr>Climate and decomposition</vt:lpstr>
      <vt:lpstr>Climate and decomposition</vt:lpstr>
      <vt:lpstr>Major controls of decomposition</vt:lpstr>
      <vt:lpstr>Soil organisms</vt:lpstr>
      <vt:lpstr>Microbial community characteristics determine litter decomposition</vt:lpstr>
      <vt:lpstr>PowerPoint Presentation</vt:lpstr>
      <vt:lpstr>PowerPoint Presentation</vt:lpstr>
      <vt:lpstr>PowerPoint Presentation</vt:lpstr>
      <vt:lpstr>Major controls of decomposition</vt:lpstr>
      <vt:lpstr>Litter quality varies with plant type</vt:lpstr>
      <vt:lpstr>Litter quality varies with plant type</vt:lpstr>
      <vt:lpstr>Leaves decompose faster than branches</vt:lpstr>
      <vt:lpstr>Higher nutrient litter decomposes faster</vt:lpstr>
      <vt:lpstr>Higher nutrient litter decomposes faster</vt:lpstr>
      <vt:lpstr>Major controls of decomposition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Terrestrial ecosystem carbon budgets</dc:title>
  <dc:creator>Nick Smith</dc:creator>
  <cp:lastModifiedBy>Nick Smith</cp:lastModifiedBy>
  <cp:revision>2</cp:revision>
  <dcterms:created xsi:type="dcterms:W3CDTF">2023-09-14T15:51:10Z</dcterms:created>
  <dcterms:modified xsi:type="dcterms:W3CDTF">2023-09-14T15:54:01Z</dcterms:modified>
</cp:coreProperties>
</file>